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80" r:id="rId22"/>
    <p:sldId id="281" r:id="rId23"/>
    <p:sldId id="282" r:id="rId24"/>
    <p:sldId id="283" r:id="rId25"/>
    <p:sldId id="28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313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2026/08/31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0126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2026/08/31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90421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2026/08/31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97420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2026/08/31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43967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2026/08/31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61512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2026/08/31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10964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2026/08/31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28482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2026/08/31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70770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2026/08/31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80737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2026/08/31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27300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050F2-49A6-4EBA-A3E7-F6961AC6E65C}" type="datetimeFigureOut">
              <a:rPr lang="en-ZA" smtClean="0"/>
              <a:t>2026/08/31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4676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050F2-49A6-4EBA-A3E7-F6961AC6E65C}" type="datetimeFigureOut">
              <a:rPr lang="en-ZA" smtClean="0"/>
              <a:t>2026/08/31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BDE85-E585-45DE-8180-828AAE919856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46295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icasa.org.za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3944" y="1122363"/>
            <a:ext cx="8984055" cy="2387600"/>
          </a:xfrm>
        </p:spPr>
        <p:txBody>
          <a:bodyPr>
            <a:normAutofit fontScale="90000"/>
          </a:bodyPr>
          <a:lstStyle/>
          <a:p>
            <a:r>
              <a:rPr lang="en-ZA" dirty="0"/>
              <a:t>How to apply for your amateur radio licence on the ICASA website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08808"/>
            <a:ext cx="9144000" cy="1348991"/>
          </a:xfrm>
        </p:spPr>
        <p:txBody>
          <a:bodyPr/>
          <a:lstStyle/>
          <a:p>
            <a:r>
              <a:rPr lang="en-ZA" dirty="0"/>
              <a:t>Compiled by the SARL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85"/>
            <a:ext cx="2002536" cy="28346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158" y="4023360"/>
            <a:ext cx="2002536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60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905" y="579422"/>
            <a:ext cx="11476190" cy="62785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37414" y="747048"/>
            <a:ext cx="7396681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/>
              <a:t>Click on “Log in”, enter your Username and Password and click “Log in” again.</a:t>
            </a:r>
          </a:p>
          <a:p>
            <a:pPr algn="ctr"/>
            <a:r>
              <a:rPr lang="en-ZA" dirty="0">
                <a:hlinkClick r:id="rId3"/>
              </a:rPr>
              <a:t>https://online.icasa.org.za/</a:t>
            </a:r>
            <a:endParaRPr lang="en-ZA" dirty="0"/>
          </a:p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28729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38" y="900428"/>
            <a:ext cx="12009524" cy="50571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81465" y="977774"/>
            <a:ext cx="1499128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dirty="0"/>
              <a:t>Click on Apply</a:t>
            </a:r>
          </a:p>
        </p:txBody>
      </p:sp>
    </p:spTree>
    <p:extLst>
      <p:ext uri="{BB962C8B-B14F-4D97-AF65-F5344CB8AC3E}">
        <p14:creationId xmlns:p14="http://schemas.microsoft.com/office/powerpoint/2010/main" val="217998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143" y="709952"/>
            <a:ext cx="11085714" cy="553693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77758" y="887240"/>
            <a:ext cx="1482585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dirty="0"/>
              <a:t>Select Myself</a:t>
            </a:r>
          </a:p>
        </p:txBody>
      </p:sp>
    </p:spTree>
    <p:extLst>
      <p:ext uri="{BB962C8B-B14F-4D97-AF65-F5344CB8AC3E}">
        <p14:creationId xmlns:p14="http://schemas.microsoft.com/office/powerpoint/2010/main" val="2040633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86" y="398352"/>
            <a:ext cx="10971428" cy="64596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18908" y="2734147"/>
            <a:ext cx="500656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ZA" dirty="0"/>
              <a:t>Select your service and type of licence and Submit</a:t>
            </a:r>
          </a:p>
        </p:txBody>
      </p:sp>
    </p:spTree>
    <p:extLst>
      <p:ext uri="{BB962C8B-B14F-4D97-AF65-F5344CB8AC3E}">
        <p14:creationId xmlns:p14="http://schemas.microsoft.com/office/powerpoint/2010/main" val="37939414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09" y="1200428"/>
            <a:ext cx="10952381" cy="44571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4890" y="344033"/>
            <a:ext cx="8609847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/>
              <a:t>Select the term of your licence (normally for 1</a:t>
            </a:r>
            <a:r>
              <a:rPr lang="en-ZA" baseline="30000" dirty="0"/>
              <a:t>st</a:t>
            </a:r>
            <a:r>
              <a:rPr lang="en-ZA" dirty="0"/>
              <a:t> application use “</a:t>
            </a:r>
            <a:r>
              <a:rPr lang="en-ZA" dirty="0" err="1"/>
              <a:t>OneYear</a:t>
            </a:r>
            <a:r>
              <a:rPr lang="en-ZA" dirty="0"/>
              <a:t>”).</a:t>
            </a:r>
          </a:p>
          <a:p>
            <a:r>
              <a:rPr lang="en-ZA" dirty="0"/>
              <a:t>  The Postal Code is compulsory as ICASA will use that to determine your ICASA region</a:t>
            </a:r>
          </a:p>
        </p:txBody>
      </p:sp>
    </p:spTree>
    <p:extLst>
      <p:ext uri="{BB962C8B-B14F-4D97-AF65-F5344CB8AC3E}">
        <p14:creationId xmlns:p14="http://schemas.microsoft.com/office/powerpoint/2010/main" val="1093744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619" y="1158844"/>
            <a:ext cx="10904762" cy="51514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31962" y="235514"/>
            <a:ext cx="9180975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dirty="0"/>
              <a:t>Select your Call Sign Region(ZS1 to ZS6), Complete your installation address.</a:t>
            </a:r>
          </a:p>
          <a:p>
            <a:r>
              <a:rPr lang="en-ZA" dirty="0"/>
              <a:t>Now select your call sign by typing ZS1 AAA or ZS2 BBB, etc. Only available call signs will appear. </a:t>
            </a:r>
          </a:p>
          <a:p>
            <a:r>
              <a:rPr lang="en-ZA" dirty="0"/>
              <a:t>Once you have selected your call sign click “Submit”.</a:t>
            </a:r>
          </a:p>
        </p:txBody>
      </p:sp>
    </p:spTree>
    <p:extLst>
      <p:ext uri="{BB962C8B-B14F-4D97-AF65-F5344CB8AC3E}">
        <p14:creationId xmlns:p14="http://schemas.microsoft.com/office/powerpoint/2010/main" val="17091555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3944" y="1122362"/>
            <a:ext cx="8984055" cy="4744283"/>
          </a:xfrm>
        </p:spPr>
        <p:txBody>
          <a:bodyPr>
            <a:normAutofit fontScale="90000"/>
          </a:bodyPr>
          <a:lstStyle/>
          <a:p>
            <a:r>
              <a:rPr lang="en-ZA" dirty="0"/>
              <a:t>To proceed you will need your HAREC certificate and HF Operating certificate which is issued by the SARL once you have passed the RAE and HF operating test.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185"/>
            <a:ext cx="2002536" cy="28346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2158" y="4023360"/>
            <a:ext cx="2002536" cy="283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605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089" y="208229"/>
            <a:ext cx="11085714" cy="67765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17679" y="425513"/>
            <a:ext cx="4936864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dirty="0"/>
              <a:t>Upload your HAREC and HF certificate and SUBMIT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92974" y="584853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522" y="5874971"/>
            <a:ext cx="381000" cy="685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74067" y="5332491"/>
            <a:ext cx="5485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>
                <a:solidFill>
                  <a:srgbClr val="FF0000"/>
                </a:solidFill>
              </a:rPr>
              <a:t>N/A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93402" y="351274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210255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2666" y="1057571"/>
            <a:ext cx="11066667" cy="474285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88055" y="443620"/>
            <a:ext cx="562782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dirty="0"/>
              <a:t>Make a note of your Application Number and click SUBMIT</a:t>
            </a:r>
          </a:p>
        </p:txBody>
      </p:sp>
    </p:spTree>
    <p:extLst>
      <p:ext uri="{BB962C8B-B14F-4D97-AF65-F5344CB8AC3E}">
        <p14:creationId xmlns:p14="http://schemas.microsoft.com/office/powerpoint/2010/main" val="29520929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05" y="1381381"/>
            <a:ext cx="11076190" cy="40952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68713" y="742384"/>
            <a:ext cx="701217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dirty="0"/>
              <a:t>Click on “Manage RF Licences” to proceed to paying your application fee.</a:t>
            </a:r>
          </a:p>
        </p:txBody>
      </p:sp>
    </p:spTree>
    <p:extLst>
      <p:ext uri="{BB962C8B-B14F-4D97-AF65-F5344CB8AC3E}">
        <p14:creationId xmlns:p14="http://schemas.microsoft.com/office/powerpoint/2010/main" val="3629444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43" y="1109952"/>
            <a:ext cx="11685714" cy="463809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5917" y="362139"/>
            <a:ext cx="7816261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/>
              <a:t>The best option is to Pay by Debit or Credit card as it will speed up the process </a:t>
            </a:r>
          </a:p>
          <a:p>
            <a:r>
              <a:rPr lang="en-ZA" dirty="0"/>
              <a:t>but there is also the option to download the Invoice, Pay by EFT and upload the PoP.  The SARL highly recommend paying by card.</a:t>
            </a:r>
          </a:p>
        </p:txBody>
      </p:sp>
    </p:spTree>
    <p:extLst>
      <p:ext uri="{BB962C8B-B14F-4D97-AF65-F5344CB8AC3E}">
        <p14:creationId xmlns:p14="http://schemas.microsoft.com/office/powerpoint/2010/main" val="12768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047" y="1200428"/>
            <a:ext cx="11361905" cy="44571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88524" y="1124607"/>
            <a:ext cx="544803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dirty="0"/>
              <a:t>The amount indicated is for the Licence Application fee. </a:t>
            </a:r>
          </a:p>
          <a:p>
            <a:r>
              <a:rPr lang="en-ZA" dirty="0"/>
              <a:t>To proceed click on “Make Payment”.</a:t>
            </a:r>
          </a:p>
        </p:txBody>
      </p:sp>
    </p:spTree>
    <p:extLst>
      <p:ext uri="{BB962C8B-B14F-4D97-AF65-F5344CB8AC3E}">
        <p14:creationId xmlns:p14="http://schemas.microsoft.com/office/powerpoint/2010/main" val="3428196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4980" y="1438952"/>
            <a:ext cx="5600000" cy="541904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50607" y="515007"/>
            <a:ext cx="592096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/>
              <a:t>Supply the required information and complete the payment. </a:t>
            </a:r>
          </a:p>
        </p:txBody>
      </p:sp>
    </p:spTree>
    <p:extLst>
      <p:ext uri="{BB962C8B-B14F-4D97-AF65-F5344CB8AC3E}">
        <p14:creationId xmlns:p14="http://schemas.microsoft.com/office/powerpoint/2010/main" val="17194969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33" y="1624238"/>
            <a:ext cx="11333333" cy="36095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37853" y="1032095"/>
            <a:ext cx="7088864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/>
              <a:t>Once you see this screen, click on “Home” to proceed to the next screen.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57" y="1562333"/>
            <a:ext cx="11314286" cy="373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634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714" y="1100428"/>
            <a:ext cx="11828571" cy="465714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39913" y="316872"/>
            <a:ext cx="9701182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dirty="0"/>
              <a:t>Payment for the licence  application is now completed. </a:t>
            </a:r>
          </a:p>
          <a:p>
            <a:r>
              <a:rPr lang="en-ZA" dirty="0"/>
              <a:t>It will now take a day or two before ICASA will respond by requesting payment for the actual licence.</a:t>
            </a:r>
          </a:p>
        </p:txBody>
      </p:sp>
    </p:spTree>
    <p:extLst>
      <p:ext uri="{BB962C8B-B14F-4D97-AF65-F5344CB8AC3E}">
        <p14:creationId xmlns:p14="http://schemas.microsoft.com/office/powerpoint/2010/main" val="2576900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095" y="1105190"/>
            <a:ext cx="11523809" cy="464761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1546" y="555175"/>
            <a:ext cx="6911764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dirty="0"/>
              <a:t>This screen will now appear requesting payment for the actual licence.  </a:t>
            </a:r>
          </a:p>
          <a:p>
            <a:r>
              <a:rPr lang="en-ZA" dirty="0"/>
              <a:t>The preferred method of payment is by Debit or Credit card.</a:t>
            </a:r>
          </a:p>
        </p:txBody>
      </p:sp>
    </p:spTree>
    <p:extLst>
      <p:ext uri="{BB962C8B-B14F-4D97-AF65-F5344CB8AC3E}">
        <p14:creationId xmlns:p14="http://schemas.microsoft.com/office/powerpoint/2010/main" val="15537549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952" y="981381"/>
            <a:ext cx="11238095" cy="489523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458424" y="624689"/>
            <a:ext cx="4544839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/>
              <a:t>The amount indicated is for the Actual licence. </a:t>
            </a:r>
          </a:p>
          <a:p>
            <a:r>
              <a:rPr lang="en-ZA" dirty="0"/>
              <a:t>To proceed click on “Make Payment”.</a:t>
            </a:r>
          </a:p>
        </p:txBody>
      </p:sp>
    </p:spTree>
    <p:extLst>
      <p:ext uri="{BB962C8B-B14F-4D97-AF65-F5344CB8AC3E}">
        <p14:creationId xmlns:p14="http://schemas.microsoft.com/office/powerpoint/2010/main" val="40684538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4095" y="1575303"/>
            <a:ext cx="5723809" cy="51242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159660" y="688063"/>
            <a:ext cx="5984340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/>
              <a:t>Supply the required information and complete the payment. </a:t>
            </a:r>
          </a:p>
        </p:txBody>
      </p:sp>
    </p:spTree>
    <p:extLst>
      <p:ext uri="{BB962C8B-B14F-4D97-AF65-F5344CB8AC3E}">
        <p14:creationId xmlns:p14="http://schemas.microsoft.com/office/powerpoint/2010/main" val="4050892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19809" y="1086143"/>
            <a:ext cx="11152381" cy="46857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70773" y="570368"/>
            <a:ext cx="6165410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/>
              <a:t>This screen will appear and you can click on “Make Payment”.</a:t>
            </a:r>
          </a:p>
        </p:txBody>
      </p:sp>
    </p:spTree>
    <p:extLst>
      <p:ext uri="{BB962C8B-B14F-4D97-AF65-F5344CB8AC3E}">
        <p14:creationId xmlns:p14="http://schemas.microsoft.com/office/powerpoint/2010/main" val="1420631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2190" y="914714"/>
            <a:ext cx="7847619" cy="50285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277353" y="316871"/>
            <a:ext cx="412838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/>
              <a:t>Wait for this screen and click on “OK”.</a:t>
            </a:r>
          </a:p>
        </p:txBody>
      </p:sp>
    </p:spTree>
    <p:extLst>
      <p:ext uri="{BB962C8B-B14F-4D97-AF65-F5344CB8AC3E}">
        <p14:creationId xmlns:p14="http://schemas.microsoft.com/office/powerpoint/2010/main" val="40046895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809" y="1429000"/>
            <a:ext cx="11352381" cy="400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697933" y="769545"/>
            <a:ext cx="4181979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dirty="0"/>
              <a:t>Once this screen appears, Click on “Home”.</a:t>
            </a:r>
          </a:p>
        </p:txBody>
      </p:sp>
    </p:spTree>
    <p:extLst>
      <p:ext uri="{BB962C8B-B14F-4D97-AF65-F5344CB8AC3E}">
        <p14:creationId xmlns:p14="http://schemas.microsoft.com/office/powerpoint/2010/main" val="6380066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666" y="1076619"/>
            <a:ext cx="11466667" cy="47047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996697" y="751438"/>
            <a:ext cx="5761064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dirty="0"/>
              <a:t>Select “Manage” to proceed to down loading your licence.</a:t>
            </a:r>
          </a:p>
        </p:txBody>
      </p:sp>
    </p:spTree>
    <p:extLst>
      <p:ext uri="{BB962C8B-B14F-4D97-AF65-F5344CB8AC3E}">
        <p14:creationId xmlns:p14="http://schemas.microsoft.com/office/powerpoint/2010/main" val="4268428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14804" y="64279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86" y="952809"/>
            <a:ext cx="11571428" cy="495238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 flipH="1">
            <a:off x="3594677" y="827462"/>
            <a:ext cx="372957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ZA" dirty="0"/>
              <a:t>You can now download your licence!</a:t>
            </a:r>
          </a:p>
        </p:txBody>
      </p:sp>
    </p:spTree>
    <p:extLst>
      <p:ext uri="{BB962C8B-B14F-4D97-AF65-F5344CB8AC3E}">
        <p14:creationId xmlns:p14="http://schemas.microsoft.com/office/powerpoint/2010/main" val="5129243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905" y="99588"/>
            <a:ext cx="6676190" cy="675841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139065" y="733331"/>
            <a:ext cx="217803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ZA" dirty="0"/>
              <a:t>Welcome on the Air! </a:t>
            </a:r>
          </a:p>
        </p:txBody>
      </p:sp>
    </p:spTree>
    <p:extLst>
      <p:ext uri="{BB962C8B-B14F-4D97-AF65-F5344CB8AC3E}">
        <p14:creationId xmlns:p14="http://schemas.microsoft.com/office/powerpoint/2010/main" val="15919817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</TotalTime>
  <Words>429</Words>
  <Application>Microsoft Office PowerPoint</Application>
  <PresentationFormat>Widescreen</PresentationFormat>
  <Paragraphs>36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Office Theme</vt:lpstr>
      <vt:lpstr>How to apply for your amateur radio licence on the ICASA website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 proceed you will need your HAREC certificate and HF Operating certificate which is issued by the SARL once you have passed the RAE and HF operating test.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Rassie Erasmus</dc:creator>
  <cp:lastModifiedBy>Nico Jansen</cp:lastModifiedBy>
  <cp:revision>37</cp:revision>
  <dcterms:created xsi:type="dcterms:W3CDTF">2026-08-20T06:52:42Z</dcterms:created>
  <dcterms:modified xsi:type="dcterms:W3CDTF">2026-08-31T16:09:31Z</dcterms:modified>
</cp:coreProperties>
</file>